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89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6" r:id="rId18"/>
    <p:sldId id="381" r:id="rId19"/>
    <p:sldId id="382" r:id="rId20"/>
    <p:sldId id="367" r:id="rId21"/>
    <p:sldId id="368" r:id="rId22"/>
    <p:sldId id="369" r:id="rId23"/>
    <p:sldId id="370" r:id="rId24"/>
    <p:sldId id="375" r:id="rId25"/>
    <p:sldId id="371" r:id="rId26"/>
    <p:sldId id="372" r:id="rId27"/>
    <p:sldId id="373" r:id="rId28"/>
    <p:sldId id="374" r:id="rId29"/>
    <p:sldId id="364" r:id="rId30"/>
    <p:sldId id="365" r:id="rId31"/>
    <p:sldId id="376" r:id="rId32"/>
    <p:sldId id="377" r:id="rId33"/>
    <p:sldId id="378" r:id="rId34"/>
    <p:sldId id="379" r:id="rId35"/>
    <p:sldId id="380" r:id="rId36"/>
    <p:sldId id="3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53196" autoAdjust="0"/>
  </p:normalViewPr>
  <p:slideViewPr>
    <p:cSldViewPr snapToGrid="0">
      <p:cViewPr varScale="1">
        <p:scale>
          <a:sx n="49" d="100"/>
          <a:sy n="49" d="100"/>
        </p:scale>
        <p:origin x="1584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4D2A7-5413-497B-9AB2-5741D5DD182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222A7-743E-4BF7-81B8-E17B19F4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1405F-1854-4277-9770-C6DFF7361DA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F12AC-CED9-4486-9C96-148CD87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63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3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9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8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0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7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89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2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7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9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4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8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9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6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5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2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19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7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9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04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74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11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0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8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8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8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7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F12AC-CED9-4486-9C96-148CD87CFD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93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2106146"/>
            <a:ext cx="12169464" cy="1325563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87763"/>
            <a:ext cx="12169464" cy="599425"/>
          </a:xfrm>
          <a:prstGeom prst="rect">
            <a:avLst/>
          </a:prstGeom>
        </p:spPr>
        <p:txBody>
          <a:bodyPr/>
          <a:lstStyle>
            <a:lvl1pPr algn="ctr">
              <a:defRPr sz="2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Presenters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287188"/>
            <a:ext cx="12191999" cy="584825"/>
          </a:xfrm>
          <a:prstGeom prst="rect">
            <a:avLst/>
          </a:prstGeom>
        </p:spPr>
        <p:txBody>
          <a:bodyPr/>
          <a:lstStyle>
            <a:lvl1pPr algn="ctr">
              <a:defRPr sz="1800" b="1" i="0" cap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09040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FD3-4423-4730-9D11-C13B941E0771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3DA1-EBC6-4D83-9649-4212C37C7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FD3-4423-4730-9D11-C13B941E0771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3DA1-EBC6-4D83-9649-4212C37C7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0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FD3-4423-4730-9D11-C13B941E0771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3DA1-EBC6-4D83-9649-4212C37C7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6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FD3-4423-4730-9D11-C13B941E0771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3DA1-EBC6-4D83-9649-4212C37C7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0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16419"/>
            <a:ext cx="6172200" cy="47446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FD3-4423-4730-9D11-C13B941E0771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3DA1-EBC6-4D83-9649-4212C37C7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4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FD3-4423-4730-9D11-C13B941E0771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3DA1-EBC6-4D83-9649-4212C37C7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8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3459" y="304667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793460" y="1612670"/>
            <a:ext cx="10860659" cy="4397433"/>
          </a:xfrm>
        </p:spPr>
        <p:txBody>
          <a:bodyPr anchor="t" anchorCtr="0">
            <a:noAutofit/>
          </a:bodyPr>
          <a:lstStyle>
            <a:lvl1pPr>
              <a:lnSpc>
                <a:spcPts val="990"/>
              </a:lnSpc>
              <a:defRPr sz="1013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990"/>
              </a:lnSpc>
              <a:defRPr sz="1013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990"/>
              </a:lnSpc>
              <a:defRPr sz="1013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990"/>
              </a:lnSpc>
              <a:defRPr sz="1013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990"/>
              </a:lnSpc>
              <a:defRPr sz="1013" b="0" i="0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52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BEEC-0725-4812-9B0D-49FEC83F179B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D8B4-4F50-40E3-A923-38A035B7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34320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04" y="242785"/>
            <a:ext cx="2041401" cy="5487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2533"/>
            <a:ext cx="9677400" cy="956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8FD3-4423-4730-9D11-C13B941E0771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3DA1-EBC6-4D83-9649-4212C37C7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3.png"/><Relationship Id="rId5" Type="http://schemas.openxmlformats.org/officeDocument/2006/relationships/hyperlink" Target="https://besafe.uvahs.org/manager-medical-director-review-of-be-safe-events/" TargetMode="Externa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Datix: Be Safe Events Orientation</a:t>
            </a:r>
            <a:br>
              <a:rPr lang="en-US" dirty="0"/>
            </a:br>
            <a:r>
              <a:rPr lang="en-US" sz="2800" dirty="0"/>
              <a:t>for Managers &amp; Medical Directors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9AC35-B3DE-4C87-AE6A-BAFB3EFAB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347" y="3429000"/>
            <a:ext cx="2557306" cy="2797680"/>
          </a:xfrm>
          <a:prstGeom prst="rect">
            <a:avLst/>
          </a:prstGeom>
        </p:spPr>
      </p:pic>
      <p:pic>
        <p:nvPicPr>
          <p:cNvPr id="5" name="Audio Recording Oct 30, 2023 at 11:34:54 AM">
            <a:hlinkClick r:id="" action="ppaction://media"/>
            <a:extLst>
              <a:ext uri="{FF2B5EF4-FFF2-40B4-BE49-F238E27FC236}">
                <a16:creationId xmlns:a16="http://schemas.microsoft.com/office/drawing/2014/main" id="{3844A2DF-F0C3-7EC9-12F7-C05041E121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37"/>
    </mc:Choice>
    <mc:Fallback xmlns="">
      <p:transition spd="slow" advTm="25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Tasks: New Task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842EC-C873-4703-973E-43E42188C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18651" y="3205845"/>
            <a:ext cx="8754697" cy="159089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6B643C-7B70-499C-A66F-00B52405D128}"/>
              </a:ext>
            </a:extLst>
          </p:cNvPr>
          <p:cNvSpPr/>
          <p:nvPr/>
        </p:nvSpPr>
        <p:spPr>
          <a:xfrm>
            <a:off x="3740149" y="4548604"/>
            <a:ext cx="539751" cy="194846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45:50 AM">
            <a:hlinkClick r:id="" action="ppaction://media"/>
            <a:extLst>
              <a:ext uri="{FF2B5EF4-FFF2-40B4-BE49-F238E27FC236}">
                <a16:creationId xmlns:a16="http://schemas.microsoft.com/office/drawing/2014/main" id="{E8F2E068-F52C-06A3-DC73-939A57BD6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6"/>
    </mc:Choice>
    <mc:Fallback xmlns="">
      <p:transition spd="slow" advTm="24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Add/Modify Task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48E1C1-BD11-47D5-9DAE-F80298634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73862" y="1825625"/>
            <a:ext cx="7444275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D9F6A-78E5-4855-992E-55A245BF09B1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6" name="Audio Recording Oct 30, 2023 at 11:46:15 AM">
            <a:hlinkClick r:id="" action="ppaction://media"/>
            <a:extLst>
              <a:ext uri="{FF2B5EF4-FFF2-40B4-BE49-F238E27FC236}">
                <a16:creationId xmlns:a16="http://schemas.microsoft.com/office/drawing/2014/main" id="{B2E42ECC-AC62-8B13-F2A3-161227B04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2"/>
    </mc:Choice>
    <mc:Fallback xmlns="">
      <p:transition spd="slow" advTm="21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Task: Required Fields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8DA19D-CCE2-43FD-B892-452BC23D8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58117" y="1825625"/>
            <a:ext cx="7475766" cy="4351338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643708-8502-4FC2-9F57-1F4E00F2764C}"/>
              </a:ext>
            </a:extLst>
          </p:cNvPr>
          <p:cNvSpPr/>
          <p:nvPr/>
        </p:nvSpPr>
        <p:spPr>
          <a:xfrm>
            <a:off x="9324974" y="5873750"/>
            <a:ext cx="450851" cy="309563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47:51 AM">
            <a:hlinkClick r:id="" action="ppaction://media"/>
            <a:extLst>
              <a:ext uri="{FF2B5EF4-FFF2-40B4-BE49-F238E27FC236}">
                <a16:creationId xmlns:a16="http://schemas.microsoft.com/office/drawing/2014/main" id="{88C976DD-B3BC-1C49-2E5A-651089C3B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24"/>
    </mc:Choice>
    <mc:Fallback xmlns="">
      <p:transition spd="slow" advTm="89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Tasks: Completing a Task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588FD2-E6D0-42FF-9FFB-37A6CC865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23653" y="3148687"/>
            <a:ext cx="6944694" cy="1705213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DD7FAF-59F0-4944-9183-509D1C85C5A1}"/>
              </a:ext>
            </a:extLst>
          </p:cNvPr>
          <p:cNvSpPr/>
          <p:nvPr/>
        </p:nvSpPr>
        <p:spPr>
          <a:xfrm>
            <a:off x="7194550" y="4001293"/>
            <a:ext cx="635000" cy="316707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Oct 30, 2023 at 11:48:12 AM">
            <a:hlinkClick r:id="" action="ppaction://media"/>
            <a:extLst>
              <a:ext uri="{FF2B5EF4-FFF2-40B4-BE49-F238E27FC236}">
                <a16:creationId xmlns:a16="http://schemas.microsoft.com/office/drawing/2014/main" id="{EFD20254-B668-9B91-BD00-1ED8005B3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73"/>
    </mc:Choice>
    <mc:Fallback xmlns="">
      <p:transition spd="slow" advTm="18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Task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C902D-E588-4C42-9A15-ADD5A3433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70072" y="1825625"/>
            <a:ext cx="7451856" cy="4351338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1DE0C0-1CCD-4715-B067-4F4574D2B3ED}"/>
              </a:ext>
            </a:extLst>
          </p:cNvPr>
          <p:cNvSpPr/>
          <p:nvPr/>
        </p:nvSpPr>
        <p:spPr>
          <a:xfrm>
            <a:off x="9291638" y="5848350"/>
            <a:ext cx="473134" cy="328613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48:39 AM">
            <a:hlinkClick r:id="" action="ppaction://media"/>
            <a:extLst>
              <a:ext uri="{FF2B5EF4-FFF2-40B4-BE49-F238E27FC236}">
                <a16:creationId xmlns:a16="http://schemas.microsoft.com/office/drawing/2014/main" id="{29D127CE-3C18-94A3-A1C3-0EAA90EA5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6"/>
    </mc:Choice>
    <mc:Fallback xmlns="">
      <p:transition spd="slow" advTm="20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2D9550-B31C-4720-8100-8853B12D0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65347" y="1825625"/>
            <a:ext cx="6261306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5E5A8B-F7DA-4BD2-B4DB-9FB5425C7FBA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6" name="Audio Recording Oct 30, 2023 at 11:49:29 AM">
            <a:hlinkClick r:id="" action="ppaction://media"/>
            <a:extLst>
              <a:ext uri="{FF2B5EF4-FFF2-40B4-BE49-F238E27FC236}">
                <a16:creationId xmlns:a16="http://schemas.microsoft.com/office/drawing/2014/main" id="{0135FA3E-24B5-94CA-0C10-8315379EA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53"/>
    </mc:Choice>
    <mc:Fallback xmlns="">
      <p:transition spd="slow" advTm="37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Factual Description of Event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3939D-7683-4542-9547-2CE2611D7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06194" y="1825625"/>
            <a:ext cx="6779612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07497B-E95A-4FD0-BD6D-0A2509B52FE8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6" name="Audio Recording Oct 30, 2023 at 11:51:15 AM">
            <a:hlinkClick r:id="" action="ppaction://media"/>
            <a:extLst>
              <a:ext uri="{FF2B5EF4-FFF2-40B4-BE49-F238E27FC236}">
                <a16:creationId xmlns:a16="http://schemas.microsoft.com/office/drawing/2014/main" id="{634C73B4-63D8-3203-3AE7-06C8F95AA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08"/>
    </mc:Choice>
    <mc:Fallback xmlns="">
      <p:transition spd="slow" advTm="102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Resolutions and Outcomes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361F5-FE2A-4AB7-B7BA-7F1654891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90733" y="1825625"/>
            <a:ext cx="6610534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B8E4F-870A-4E9C-A268-C6AD6231E061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6" name="Audio Recording Oct 30, 2023 at 11:53:43 AM">
            <a:hlinkClick r:id="" action="ppaction://media"/>
            <a:extLst>
              <a:ext uri="{FF2B5EF4-FFF2-40B4-BE49-F238E27FC236}">
                <a16:creationId xmlns:a16="http://schemas.microsoft.com/office/drawing/2014/main" id="{7168901D-E778-5296-2958-6DFE2A593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16"/>
    </mc:Choice>
    <mc:Fallback xmlns="">
      <p:transition spd="slow" advTm="125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Resolutions and Outcomes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361F5-FE2A-4AB7-B7BA-7F1654891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alphaModFix amt="49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0733" y="1825625"/>
            <a:ext cx="6610534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F71B0-1F0D-4DF7-8688-C31A83408D58}"/>
              </a:ext>
            </a:extLst>
          </p:cNvPr>
          <p:cNvSpPr txBox="1"/>
          <p:nvPr/>
        </p:nvSpPr>
        <p:spPr>
          <a:xfrm>
            <a:off x="8301789" y="1095478"/>
            <a:ext cx="38664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a patient safety standpoint, the 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effective to least effective strategies for mitigating risk are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 Safes and Constraints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Forcing Functions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Automation and Computerization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Redundancies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Reminders and Checklists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 and Policies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 and Information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Suggestions to be more careful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would much rather focus on strategies at the top of this list.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6EA91-35A2-479C-B49A-A543B99140A2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4" name="Audio Recording Oct 30, 2023 at 11:54:01 AM">
            <a:hlinkClick r:id="" action="ppaction://media"/>
            <a:extLst>
              <a:ext uri="{FF2B5EF4-FFF2-40B4-BE49-F238E27FC236}">
                <a16:creationId xmlns:a16="http://schemas.microsoft.com/office/drawing/2014/main" id="{34E9DCB0-B5BA-FA3C-5554-9695494AE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0"/>
    </mc:Choice>
    <mc:Fallback xmlns="">
      <p:transition spd="slow" advTm="15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Resolutions and Outcomes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361F5-FE2A-4AB7-B7BA-7F1654891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90733" y="1825625"/>
            <a:ext cx="6610534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F7B7DC-44F0-4F62-B794-E53E9F539925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6" name="Audio Recording Oct 30, 2023 at 11:54:43 AM">
            <a:hlinkClick r:id="" action="ppaction://media"/>
            <a:extLst>
              <a:ext uri="{FF2B5EF4-FFF2-40B4-BE49-F238E27FC236}">
                <a16:creationId xmlns:a16="http://schemas.microsoft.com/office/drawing/2014/main" id="{036C42A8-6BD0-D636-8D3F-6932E104DA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2"/>
    </mc:Choice>
    <mc:Fallback xmlns="">
      <p:transition spd="slow" advTm="3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Login Screen: New 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E931A-ECC4-4B33-ADA9-27044D603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82" y="1088348"/>
            <a:ext cx="10174120" cy="546811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924D77-887B-42EE-8C10-7DD4F8B76E93}"/>
              </a:ext>
            </a:extLst>
          </p:cNvPr>
          <p:cNvSpPr/>
          <p:nvPr/>
        </p:nvSpPr>
        <p:spPr>
          <a:xfrm>
            <a:off x="828182" y="1407695"/>
            <a:ext cx="361516" cy="409073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Recording Oct 30, 2023 at 11:39:05 AM">
            <a:hlinkClick r:id="" action="ppaction://media"/>
            <a:extLst>
              <a:ext uri="{FF2B5EF4-FFF2-40B4-BE49-F238E27FC236}">
                <a16:creationId xmlns:a16="http://schemas.microsoft.com/office/drawing/2014/main" id="{AF722907-78B1-277D-982A-FBCC52D5A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00"/>
    </mc:Choice>
    <mc:Fallback xmlns="">
      <p:transition spd="slow" advTm="74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5C2DC8-F3D8-421F-85F6-C0C68CDE7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5847" y="1825625"/>
            <a:ext cx="10300306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ACC1A-76F6-4B28-B745-6B572F02D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394" y="3429000"/>
            <a:ext cx="714475" cy="190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D8839-F72C-4FC1-8D2D-7DB084989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673" y="4607138"/>
            <a:ext cx="714475" cy="190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B5C352-F980-448E-8DF4-406EDC1B7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468" y="3690476"/>
            <a:ext cx="590632" cy="1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F8843-D96B-428A-B08F-A3531B3A2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9594" y="4305574"/>
            <a:ext cx="590632" cy="181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F5052D-9D30-4A39-B6DD-149208AA2EA4}"/>
              </a:ext>
            </a:extLst>
          </p:cNvPr>
          <p:cNvSpPr/>
          <p:nvPr/>
        </p:nvSpPr>
        <p:spPr>
          <a:xfrm>
            <a:off x="952197" y="3319726"/>
            <a:ext cx="549578" cy="409073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Recording Oct 30, 2023 at 11:55:37 AM">
            <a:hlinkClick r:id="" action="ppaction://media"/>
            <a:extLst>
              <a:ext uri="{FF2B5EF4-FFF2-40B4-BE49-F238E27FC236}">
                <a16:creationId xmlns:a16="http://schemas.microsoft.com/office/drawing/2014/main" id="{EFE60933-74C5-D827-AF70-6FB423323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22"/>
    </mc:Choice>
    <mc:Fallback xmlns="">
      <p:transition spd="slow" advTm="49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Search: More Options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E2FCB-2F39-4F41-9C49-41FBB7152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16282" y="1825625"/>
            <a:ext cx="7959435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F94272-1133-40BD-9E78-142CC8F08524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3" name="Audio Recording Oct 30, 2023 at 11:55:54 AM">
            <a:hlinkClick r:id="" action="ppaction://media"/>
            <a:extLst>
              <a:ext uri="{FF2B5EF4-FFF2-40B4-BE49-F238E27FC236}">
                <a16:creationId xmlns:a16="http://schemas.microsoft.com/office/drawing/2014/main" id="{29B4344C-42D5-C023-44C5-F3E3005F3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4"/>
    </mc:Choice>
    <mc:Fallback xmlns="">
      <p:transition spd="slow" advTm="12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E2DF07-553C-44E6-B80C-743C10DD9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15261" y="1825625"/>
            <a:ext cx="7761477" cy="4351338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DB34BD-8880-4565-B16F-94C4F4813947}"/>
              </a:ext>
            </a:extLst>
          </p:cNvPr>
          <p:cNvSpPr/>
          <p:nvPr/>
        </p:nvSpPr>
        <p:spPr>
          <a:xfrm>
            <a:off x="9541668" y="5953125"/>
            <a:ext cx="435069" cy="22383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56:11 AM">
            <a:hlinkClick r:id="" action="ppaction://media"/>
            <a:extLst>
              <a:ext uri="{FF2B5EF4-FFF2-40B4-BE49-F238E27FC236}">
                <a16:creationId xmlns:a16="http://schemas.microsoft.com/office/drawing/2014/main" id="{9958D93F-BD98-001C-0AEE-72E3E2FBB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4"/>
    </mc:Choice>
    <mc:Fallback xmlns="">
      <p:transition spd="slow" advTm="1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726BB-84C2-4157-9922-593E36991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2726116"/>
            <a:ext cx="10515600" cy="25503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DDBA1-60F6-486D-B2BA-0FCEF72F5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222" y="4648854"/>
            <a:ext cx="600159" cy="133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80703-D777-4CC3-BF1F-6E7500E9D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609810" y="4673006"/>
            <a:ext cx="472554" cy="133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FEE38-29C9-48B2-B85E-323F87643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261945" y="4655283"/>
            <a:ext cx="472554" cy="133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DA876-5E7E-4154-8102-03BCF825F77F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4" name="Audio Recording Oct 30, 2023 at 11:56:39 AM">
            <a:hlinkClick r:id="" action="ppaction://media"/>
            <a:extLst>
              <a:ext uri="{FF2B5EF4-FFF2-40B4-BE49-F238E27FC236}">
                <a16:creationId xmlns:a16="http://schemas.microsoft.com/office/drawing/2014/main" id="{BAC4AB80-E798-A9D1-E0B4-5D9AC3459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35"/>
    </mc:Choice>
    <mc:Fallback xmlns="">
      <p:transition spd="slow" advTm="2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5C2DC8-F3D8-421F-85F6-C0C68CDE7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5847" y="1825625"/>
            <a:ext cx="10300306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ACC1A-76F6-4B28-B745-6B572F02D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394" y="3429000"/>
            <a:ext cx="714475" cy="190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D8839-F72C-4FC1-8D2D-7DB084989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673" y="4607138"/>
            <a:ext cx="714475" cy="190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B5C352-F980-448E-8DF4-406EDC1B7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468" y="3690476"/>
            <a:ext cx="590632" cy="1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F8843-D96B-428A-B08F-A3531B3A2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9594" y="4305574"/>
            <a:ext cx="590632" cy="181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21AF1C-5B68-40C2-9241-EA2ACC62A1D8}"/>
              </a:ext>
            </a:extLst>
          </p:cNvPr>
          <p:cNvSpPr/>
          <p:nvPr/>
        </p:nvSpPr>
        <p:spPr>
          <a:xfrm>
            <a:off x="945847" y="4776235"/>
            <a:ext cx="559103" cy="409073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Recording Oct 30, 2023 at 11:56:50 AM">
            <a:hlinkClick r:id="" action="ppaction://media"/>
            <a:extLst>
              <a:ext uri="{FF2B5EF4-FFF2-40B4-BE49-F238E27FC236}">
                <a16:creationId xmlns:a16="http://schemas.microsoft.com/office/drawing/2014/main" id="{9463E894-213C-F991-5C9E-DA87BF8DB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6"/>
    </mc:Choice>
    <mc:Fallback xmlns="">
      <p:transition spd="slow" advTm="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 Manager Admin Picks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5E1857-FE48-4E57-90EB-D20A063E4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70215" y="1825625"/>
            <a:ext cx="8651569" cy="4351338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3F6888-BA6A-410C-8E6A-36A499E96FFA}"/>
              </a:ext>
            </a:extLst>
          </p:cNvPr>
          <p:cNvSpPr/>
          <p:nvPr/>
        </p:nvSpPr>
        <p:spPr>
          <a:xfrm>
            <a:off x="6096000" y="3152775"/>
            <a:ext cx="1843088" cy="247650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Oct 30, 2023 at 11:57:26 AM">
            <a:hlinkClick r:id="" action="ppaction://media"/>
            <a:extLst>
              <a:ext uri="{FF2B5EF4-FFF2-40B4-BE49-F238E27FC236}">
                <a16:creationId xmlns:a16="http://schemas.microsoft.com/office/drawing/2014/main" id="{C3FC448E-A3A8-DA7A-C653-531B2F418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1"/>
    </mc:Choice>
    <mc:Fallback xmlns="">
      <p:transition spd="slow" advTm="27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 by General Event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ECA91-3504-4DE5-B771-4E078C5EF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00680" y="1825625"/>
            <a:ext cx="7990639" cy="4351338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35832A-CBDB-4B07-B331-68AB66E1D36C}"/>
              </a:ext>
            </a:extLst>
          </p:cNvPr>
          <p:cNvSpPr/>
          <p:nvPr/>
        </p:nvSpPr>
        <p:spPr>
          <a:xfrm>
            <a:off x="4091940" y="2431179"/>
            <a:ext cx="363354" cy="27392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57:50 AM">
            <a:hlinkClick r:id="" action="ppaction://media"/>
            <a:extLst>
              <a:ext uri="{FF2B5EF4-FFF2-40B4-BE49-F238E27FC236}">
                <a16:creationId xmlns:a16="http://schemas.microsoft.com/office/drawing/2014/main" id="{EEED171A-E731-31EE-4220-6D728C929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2"/>
    </mc:Choice>
    <mc:Fallback xmlns="">
      <p:transition spd="slow" advTm="2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Reports: Change 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18A1F1-9A70-473B-BAA0-0A57B227A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37863" y="2096028"/>
            <a:ext cx="7516274" cy="3810532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967D49-4975-4210-AB78-9F876B665DB9}"/>
              </a:ext>
            </a:extLst>
          </p:cNvPr>
          <p:cNvSpPr/>
          <p:nvPr/>
        </p:nvSpPr>
        <p:spPr>
          <a:xfrm>
            <a:off x="8509000" y="5688540"/>
            <a:ext cx="304006" cy="197910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58:03 AM">
            <a:hlinkClick r:id="" action="ppaction://media"/>
            <a:extLst>
              <a:ext uri="{FF2B5EF4-FFF2-40B4-BE49-F238E27FC236}">
                <a16:creationId xmlns:a16="http://schemas.microsoft.com/office/drawing/2014/main" id="{C71B2FB8-C34F-1111-C000-CC9815843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0"/>
    </mc:Choice>
    <mc:Fallback xmlns="">
      <p:transition spd="slow" advTm="10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Reports: Updated 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876266-523C-40AA-95D7-21B2AC6DD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70469" y="1825625"/>
            <a:ext cx="8051061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437E5-6BF7-4B56-BEFE-BF83430D717A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6" name="Audio Recording Oct 30, 2023 at 11:58:43 AM">
            <a:hlinkClick r:id="" action="ppaction://media"/>
            <a:extLst>
              <a:ext uri="{FF2B5EF4-FFF2-40B4-BE49-F238E27FC236}">
                <a16:creationId xmlns:a16="http://schemas.microsoft.com/office/drawing/2014/main" id="{BE5BEDF6-0EF3-4B27-5E2F-71D517EAE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3"/>
    </mc:Choice>
    <mc:Fallback xmlns="">
      <p:transition spd="slow" advTm="25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Favorites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3B7767-8E80-4191-B254-3594A02F1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75836" y="2553292"/>
            <a:ext cx="8440328" cy="2896004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1481C0-6CD6-41E2-8473-D9289F2A3D3D}"/>
              </a:ext>
            </a:extLst>
          </p:cNvPr>
          <p:cNvSpPr/>
          <p:nvPr/>
        </p:nvSpPr>
        <p:spPr>
          <a:xfrm>
            <a:off x="1924050" y="4989424"/>
            <a:ext cx="2070100" cy="379502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59:18 AM">
            <a:hlinkClick r:id="" action="ppaction://media"/>
            <a:extLst>
              <a:ext uri="{FF2B5EF4-FFF2-40B4-BE49-F238E27FC236}">
                <a16:creationId xmlns:a16="http://schemas.microsoft.com/office/drawing/2014/main" id="{3E7ABD75-79BE-4B98-4D57-ECE5A73DB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4"/>
    </mc:Choice>
    <mc:Fallback xmlns="">
      <p:transition spd="slow" advTm="29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 Center: My Be Safe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2BCA4-19C2-43FC-82A5-33CE83A34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2" y="1169670"/>
            <a:ext cx="12098438" cy="5344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92CCC6-8968-4B75-BADE-323C05E66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168" y="2767659"/>
            <a:ext cx="581106" cy="238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65ABB9-C9A9-4784-B1AF-344BB9B40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168" y="3422050"/>
            <a:ext cx="581106" cy="238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4A3F44-C023-4048-9412-834DF5963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168" y="4154603"/>
            <a:ext cx="581106" cy="238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E557FA-C821-4FCE-B129-89DB67B24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168" y="6275783"/>
            <a:ext cx="581106" cy="238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24CF89-44B2-4750-955E-718747A16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992" y="3813281"/>
            <a:ext cx="600159" cy="228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DDBED0-4DDD-4BAE-9AC5-46184546F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991" y="4520359"/>
            <a:ext cx="600159" cy="2286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3A22B8-DB46-4B28-9418-FACC9354E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168" y="5943015"/>
            <a:ext cx="600159" cy="22863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416712-DBB4-426B-86BD-AC44FA1E3871}"/>
              </a:ext>
            </a:extLst>
          </p:cNvPr>
          <p:cNvSpPr/>
          <p:nvPr/>
        </p:nvSpPr>
        <p:spPr>
          <a:xfrm>
            <a:off x="838200" y="5936379"/>
            <a:ext cx="1628274" cy="409073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Oct 30, 2023 at 11:40:54 AM">
            <a:hlinkClick r:id="" action="ppaction://media"/>
            <a:extLst>
              <a:ext uri="{FF2B5EF4-FFF2-40B4-BE49-F238E27FC236}">
                <a16:creationId xmlns:a16="http://schemas.microsoft.com/office/drawing/2014/main" id="{04AB0684-DA12-3BD0-75EA-EA1859748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98"/>
    </mc:Choice>
    <mc:Fallback xmlns="">
      <p:transition spd="slow" advTm="103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All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441D95-B667-476F-84B4-B5F98C7D5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85165" y="1825625"/>
            <a:ext cx="6821669" cy="4351338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85FE61-31C1-42C7-93AE-71A371D88319}"/>
              </a:ext>
            </a:extLst>
          </p:cNvPr>
          <p:cNvSpPr/>
          <p:nvPr/>
        </p:nvSpPr>
        <p:spPr>
          <a:xfrm>
            <a:off x="8884443" y="5848350"/>
            <a:ext cx="519113" cy="24050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Oct 30, 2023 at 11:59:48 AM">
            <a:hlinkClick r:id="" action="ppaction://media"/>
            <a:extLst>
              <a:ext uri="{FF2B5EF4-FFF2-40B4-BE49-F238E27FC236}">
                <a16:creationId xmlns:a16="http://schemas.microsoft.com/office/drawing/2014/main" id="{2C1A1360-7C18-F13B-715C-9F13324DD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1"/>
    </mc:Choice>
    <mc:Fallback xmlns="">
      <p:transition spd="slow" advTm="25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552155-388E-4CF7-9848-93DD4C1D6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6641" y="1825625"/>
            <a:ext cx="9138717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B70D38-63D8-4B86-8FE2-9588D10A01AC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3" name="Audio Recording Oct 30, 2023 at 12:01:23 PM">
            <a:hlinkClick r:id="" action="ppaction://media"/>
            <a:extLst>
              <a:ext uri="{FF2B5EF4-FFF2-40B4-BE49-F238E27FC236}">
                <a16:creationId xmlns:a16="http://schemas.microsoft.com/office/drawing/2014/main" id="{45D24738-C8A6-3FE2-F752-1FD212A88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25"/>
    </mc:Choice>
    <mc:Fallback xmlns="">
      <p:transition spd="slow" advTm="4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 Safe Events Website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BFE842-37E4-4213-913B-D49EEEFE8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2853200"/>
            <a:ext cx="10515600" cy="229618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22CA65-3519-42DF-843C-3199D587E786}"/>
              </a:ext>
            </a:extLst>
          </p:cNvPr>
          <p:cNvSpPr/>
          <p:nvPr/>
        </p:nvSpPr>
        <p:spPr>
          <a:xfrm>
            <a:off x="7865268" y="4031456"/>
            <a:ext cx="1524001" cy="29765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Recording Oct 30, 2023 at 12:01:47 PM">
            <a:hlinkClick r:id="" action="ppaction://media"/>
            <a:extLst>
              <a:ext uri="{FF2B5EF4-FFF2-40B4-BE49-F238E27FC236}">
                <a16:creationId xmlns:a16="http://schemas.microsoft.com/office/drawing/2014/main" id="{154F0654-8482-44C4-FA70-1BD2089B8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9"/>
    </mc:Choice>
    <mc:Fallback xmlns="">
      <p:transition spd="slow" advTm="18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 Safe Events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930E3-F722-4001-B741-3C80C9D3D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25678" y="1825625"/>
            <a:ext cx="8340644" cy="4351338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C8B436-0DF9-4CEC-A9F4-C09982D7966D}"/>
              </a:ext>
            </a:extLst>
          </p:cNvPr>
          <p:cNvSpPr/>
          <p:nvPr/>
        </p:nvSpPr>
        <p:spPr>
          <a:xfrm>
            <a:off x="6788425" y="2228850"/>
            <a:ext cx="2874687" cy="299976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2:02:15 PM">
            <a:hlinkClick r:id="" action="ppaction://media"/>
            <a:extLst>
              <a:ext uri="{FF2B5EF4-FFF2-40B4-BE49-F238E27FC236}">
                <a16:creationId xmlns:a16="http://schemas.microsoft.com/office/drawing/2014/main" id="{D2595D2B-1391-2F4D-218E-5057EB476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1"/>
    </mc:Choice>
    <mc:Fallback xmlns="">
      <p:transition spd="slow" advTm="13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Manager &amp; Medical Director Review</a:t>
            </a:r>
            <a:br>
              <a:rPr lang="en-US" dirty="0"/>
            </a:br>
            <a:r>
              <a:rPr lang="en-US" dirty="0"/>
              <a:t>of Be Safe Events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F2E90-D947-4537-BF2E-A0A9581D0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89236" y="1825625"/>
            <a:ext cx="8413527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A9C2DB-61BB-4D51-B301-6BB3A9F07DFF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6" name="Audio Recording Oct 30, 2023 at 12:02:38 PM">
            <a:hlinkClick r:id="" action="ppaction://media"/>
            <a:extLst>
              <a:ext uri="{FF2B5EF4-FFF2-40B4-BE49-F238E27FC236}">
                <a16:creationId xmlns:a16="http://schemas.microsoft.com/office/drawing/2014/main" id="{8A84A929-881F-A6D1-470C-BC4083B58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9"/>
    </mc:Choice>
    <mc:Fallback xmlns="">
      <p:transition spd="slow" advTm="19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 Safe Events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42A12-A19A-4521-A1D2-EE3011501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5"/>
              </a:rPr>
              <a:t>https://besafe.uvahs.org/manager-medical-director-review-of-be-safe-events/</a:t>
            </a:r>
            <a:endParaRPr lang="en-US" sz="2400" dirty="0"/>
          </a:p>
          <a:p>
            <a:r>
              <a:rPr lang="en-US" sz="2400" dirty="0"/>
              <a:t>Patient Safety Officers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7D74D92-84C0-4945-9D70-B2E981810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2214"/>
              </p:ext>
            </p:extLst>
          </p:nvPr>
        </p:nvGraphicFramePr>
        <p:xfrm>
          <a:off x="2032000" y="2780611"/>
          <a:ext cx="8128000" cy="394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098410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58792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869143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0637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Bizz Glover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Heidi 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Jane Willis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Shelly Miller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9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Equipment/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Diagnosis/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Airway/Line/Tube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0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Facilities/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Diagnostic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Care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Security/Safety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Catch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Medication/Fluid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Lab/Specimen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Workplace Violence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34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Visitor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Professional Conduct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Patient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752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Surgery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Pt ID/Consent/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Transfusion/Blood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Skin/Tissue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623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236FC5-98D9-4005-8353-38A61FC3E215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6" name="Audio Recording Oct 30, 2023 at 12:03:13 PM">
            <a:hlinkClick r:id="" action="ppaction://media"/>
            <a:extLst>
              <a:ext uri="{FF2B5EF4-FFF2-40B4-BE49-F238E27FC236}">
                <a16:creationId xmlns:a16="http://schemas.microsoft.com/office/drawing/2014/main" id="{4A21242E-E0C6-AC45-EDC7-C6151CBF0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5"/>
    </mc:Choice>
    <mc:Fallback xmlns="">
      <p:transition spd="slow" advTm="22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42A12-A19A-4521-A1D2-EE3011501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the two questions that must be answered by leadership in the Investigation Findings/Corrective Actions field?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lphaUcParenR"/>
            </a:pPr>
            <a:r>
              <a:rPr lang="en-US" sz="2400" dirty="0"/>
              <a:t>Who is to blame and how will they be reprimanded?</a:t>
            </a:r>
          </a:p>
          <a:p>
            <a:pPr marL="457200" indent="-457200">
              <a:buAutoNum type="alphaUcParenR"/>
            </a:pPr>
            <a:r>
              <a:rPr lang="en-US" sz="2400" dirty="0"/>
              <a:t>Why did this happen and how do we prevent it from happening again?</a:t>
            </a:r>
          </a:p>
          <a:p>
            <a:pPr marL="457200" indent="-457200">
              <a:buAutoNum type="alphaUcParenR"/>
            </a:pPr>
            <a:r>
              <a:rPr lang="en-US" sz="2400" dirty="0"/>
              <a:t>Who needs to be pulled into the conversation and what is the resolution?</a:t>
            </a:r>
          </a:p>
          <a:p>
            <a:pPr marL="457200" indent="-457200">
              <a:buAutoNum type="alphaUcParenR"/>
            </a:pPr>
            <a:r>
              <a:rPr lang="en-US" sz="2400" dirty="0"/>
              <a:t>Has this Be Safe Event been reviewed and by whom?</a:t>
            </a:r>
          </a:p>
        </p:txBody>
      </p:sp>
      <p:pic>
        <p:nvPicPr>
          <p:cNvPr id="3" name="Audio Recording Oct 30, 2023 at 12:04:46 PM">
            <a:hlinkClick r:id="" action="ppaction://media"/>
            <a:extLst>
              <a:ext uri="{FF2B5EF4-FFF2-40B4-BE49-F238E27FC236}">
                <a16:creationId xmlns:a16="http://schemas.microsoft.com/office/drawing/2014/main" id="{656748D2-B1CC-BA11-4D77-BC9F953FB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 Center: Files Assigned to 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6006E-9FE1-48B0-9D19-FFA7A2060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6054"/>
            <a:ext cx="12192000" cy="5150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3312A-1270-49B4-A0CE-29B8D97B9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91" y="3607631"/>
            <a:ext cx="581106" cy="238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C3F58-9328-4BCA-B266-823A31C68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91" y="4362543"/>
            <a:ext cx="581106" cy="238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ED10F-7370-46D8-B9A0-15A84C219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791" y="3314684"/>
            <a:ext cx="600159" cy="228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E8C685-050D-46AC-A1C6-BBD46376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790" y="4686169"/>
            <a:ext cx="744209" cy="25920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DFDE01-9FF7-433F-81C3-AE38E256BD92}"/>
              </a:ext>
            </a:extLst>
          </p:cNvPr>
          <p:cNvSpPr/>
          <p:nvPr/>
        </p:nvSpPr>
        <p:spPr>
          <a:xfrm>
            <a:off x="4475747" y="4662105"/>
            <a:ext cx="1347538" cy="334138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Recording Oct 30, 2023 at 11:41:19 AM">
            <a:hlinkClick r:id="" action="ppaction://media"/>
            <a:extLst>
              <a:ext uri="{FF2B5EF4-FFF2-40B4-BE49-F238E27FC236}">
                <a16:creationId xmlns:a16="http://schemas.microsoft.com/office/drawing/2014/main" id="{E9442D09-CEC7-824E-52C9-F95C3C78B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6"/>
    </mc:Choice>
    <mc:Fallback xmlns="">
      <p:transition spd="slow" advTm="23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Navigating: Table of Contents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97DFBA-2610-488E-B508-4F4A95161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50474" y="1227680"/>
            <a:ext cx="8455099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9B4A5-78E4-450D-B4DB-038E1C892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861" y="1942007"/>
            <a:ext cx="2566343" cy="4873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2AB05E-4A43-43B7-88C0-123298C68E8D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36BDE-47AD-49C3-923D-4039F7DA6151}"/>
              </a:ext>
            </a:extLst>
          </p:cNvPr>
          <p:cNvSpPr/>
          <p:nvPr/>
        </p:nvSpPr>
        <p:spPr>
          <a:xfrm>
            <a:off x="1750474" y="1532934"/>
            <a:ext cx="1345151" cy="1553166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67531-1F52-48F6-8986-59011EB6D115}"/>
              </a:ext>
            </a:extLst>
          </p:cNvPr>
          <p:cNvCxnSpPr>
            <a:cxnSpLocks/>
          </p:cNvCxnSpPr>
          <p:nvPr/>
        </p:nvCxnSpPr>
        <p:spPr>
          <a:xfrm>
            <a:off x="2895600" y="1532934"/>
            <a:ext cx="3956050" cy="389214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3D7F39-C5C2-4663-8A4C-12627F19C76B}"/>
              </a:ext>
            </a:extLst>
          </p:cNvPr>
          <p:cNvSpPr/>
          <p:nvPr/>
        </p:nvSpPr>
        <p:spPr>
          <a:xfrm>
            <a:off x="6513861" y="1922148"/>
            <a:ext cx="2566343" cy="487346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E36CD5-9EB2-4FAB-AF39-1E1734A4C57D}"/>
              </a:ext>
            </a:extLst>
          </p:cNvPr>
          <p:cNvCxnSpPr>
            <a:cxnSpLocks/>
          </p:cNvCxnSpPr>
          <p:nvPr/>
        </p:nvCxnSpPr>
        <p:spPr>
          <a:xfrm>
            <a:off x="2895600" y="3086100"/>
            <a:ext cx="3618261" cy="3383860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Recording Oct 30, 2023 at 11:42:19 AM">
            <a:hlinkClick r:id="" action="ppaction://media"/>
            <a:extLst>
              <a:ext uri="{FF2B5EF4-FFF2-40B4-BE49-F238E27FC236}">
                <a16:creationId xmlns:a16="http://schemas.microsoft.com/office/drawing/2014/main" id="{0901ED62-BC7D-3931-DEE6-2DC039D156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2"/>
    </mc:Choice>
    <mc:Fallback xmlns="">
      <p:transition spd="slow" advTm="4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Location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BFDBF2-D3FF-47F0-A8D7-B3669AD0E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02292" y="1825625"/>
            <a:ext cx="7587416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95BFC-8199-41B9-B0FF-B2F93BB471A9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FEB135-396D-46EE-B636-00A8B4825C66}"/>
              </a:ext>
            </a:extLst>
          </p:cNvPr>
          <p:cNvSpPr/>
          <p:nvPr/>
        </p:nvSpPr>
        <p:spPr>
          <a:xfrm>
            <a:off x="2302292" y="4600874"/>
            <a:ext cx="1198897" cy="409073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Recording Oct 30, 2023 at 11:43:09 AM">
            <a:hlinkClick r:id="" action="ppaction://media"/>
            <a:extLst>
              <a:ext uri="{FF2B5EF4-FFF2-40B4-BE49-F238E27FC236}">
                <a16:creationId xmlns:a16="http://schemas.microsoft.com/office/drawing/2014/main" id="{0F933723-4CE0-DC2A-4FCB-ADD1FE272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79"/>
    </mc:Choice>
    <mc:Fallback xmlns="">
      <p:transition spd="slow" advTm="41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Service/Location Involved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9C151A-9FCD-4B43-9CD2-28003B300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37810" y="2196054"/>
            <a:ext cx="7916380" cy="3610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FFE2C-DC00-490E-9A08-5A126D439B1B}"/>
              </a:ext>
            </a:extLst>
          </p:cNvPr>
          <p:cNvSpPr txBox="1"/>
          <p:nvPr/>
        </p:nvSpPr>
        <p:spPr>
          <a:xfrm>
            <a:off x="10515600" y="6100628"/>
            <a:ext cx="7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AD23C4-4941-4FFF-9EA9-36EC32636066}"/>
              </a:ext>
            </a:extLst>
          </p:cNvPr>
          <p:cNvSpPr/>
          <p:nvPr/>
        </p:nvSpPr>
        <p:spPr>
          <a:xfrm>
            <a:off x="2170093" y="4588843"/>
            <a:ext cx="1908611" cy="409073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44:02 AM">
            <a:hlinkClick r:id="" action="ppaction://media"/>
            <a:extLst>
              <a:ext uri="{FF2B5EF4-FFF2-40B4-BE49-F238E27FC236}">
                <a16:creationId xmlns:a16="http://schemas.microsoft.com/office/drawing/2014/main" id="{21E5C273-CFCF-A2FA-6F97-D152D70C3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80"/>
    </mc:Choice>
    <mc:Fallback xmlns="">
      <p:transition spd="slow" advTm="49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65FBAF-185A-4985-99E7-9C1342E4B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04362" y="2872424"/>
            <a:ext cx="8783276" cy="225774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FA7830-BC7A-48B9-A1BC-CB830971DF7A}"/>
              </a:ext>
            </a:extLst>
          </p:cNvPr>
          <p:cNvSpPr/>
          <p:nvPr/>
        </p:nvSpPr>
        <p:spPr>
          <a:xfrm>
            <a:off x="3737810" y="4131643"/>
            <a:ext cx="1363579" cy="211757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44:48 AM">
            <a:hlinkClick r:id="" action="ppaction://media"/>
            <a:extLst>
              <a:ext uri="{FF2B5EF4-FFF2-40B4-BE49-F238E27FC236}">
                <a16:creationId xmlns:a16="http://schemas.microsoft.com/office/drawing/2014/main" id="{870157C0-77E0-E988-1676-F1EC597FE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4"/>
    </mc:Choice>
    <mc:Fallback xmlns="">
      <p:transition spd="slow" advTm="26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Tasks: All Tasks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BDA99-BAF5-40E0-BBC3-97447AA40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90072" y="3010555"/>
            <a:ext cx="8811855" cy="198147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EF55AD-ADE5-4DEF-9EAD-3714D553E7EA}"/>
              </a:ext>
            </a:extLst>
          </p:cNvPr>
          <p:cNvSpPr/>
          <p:nvPr/>
        </p:nvSpPr>
        <p:spPr>
          <a:xfrm>
            <a:off x="3713748" y="4203833"/>
            <a:ext cx="1327484" cy="163632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Recording Oct 30, 2023 at 11:45:21 AM">
            <a:hlinkClick r:id="" action="ppaction://media"/>
            <a:extLst>
              <a:ext uri="{FF2B5EF4-FFF2-40B4-BE49-F238E27FC236}">
                <a16:creationId xmlns:a16="http://schemas.microsoft.com/office/drawing/2014/main" id="{D5A342E7-2C4C-F8DB-AC33-18E06CDDD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9"/>
    </mc:Choice>
    <mc:Fallback xmlns="">
      <p:transition spd="slow" advTm="28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390</Words>
  <Application>Microsoft Office PowerPoint</Application>
  <PresentationFormat>Widescreen</PresentationFormat>
  <Paragraphs>129</Paragraphs>
  <Slides>36</Slides>
  <Notes>36</Notes>
  <HiddenSlides>0</HiddenSlides>
  <MMClips>36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Symbol</vt:lpstr>
      <vt:lpstr>1_Office Theme</vt:lpstr>
      <vt:lpstr>RL Datix: Be Safe Events Orientation for Managers &amp; Medical Directors</vt:lpstr>
      <vt:lpstr>Login Screen: New File</vt:lpstr>
      <vt:lpstr>Info Center: My Be Safe Events</vt:lpstr>
      <vt:lpstr>Info Center: Files Assigned to Me</vt:lpstr>
      <vt:lpstr>Navigating: Table of Contents</vt:lpstr>
      <vt:lpstr>Primary Location</vt:lpstr>
      <vt:lpstr>Other Service/Location Involved</vt:lpstr>
      <vt:lpstr>Tasking</vt:lpstr>
      <vt:lpstr>Tasks: All Tasks</vt:lpstr>
      <vt:lpstr>Tasks: New Task</vt:lpstr>
      <vt:lpstr>Add/Modify Task</vt:lpstr>
      <vt:lpstr>Task: Required Fields</vt:lpstr>
      <vt:lpstr>Tasks: Completing a Task</vt:lpstr>
      <vt:lpstr>Complete Task</vt:lpstr>
      <vt:lpstr>Impact Assessment</vt:lpstr>
      <vt:lpstr>Factual Description of Event</vt:lpstr>
      <vt:lpstr>Resolutions and Outcomes</vt:lpstr>
      <vt:lpstr>Resolutions and Outcomes</vt:lpstr>
      <vt:lpstr>Resolutions and Outcomes</vt:lpstr>
      <vt:lpstr>Search</vt:lpstr>
      <vt:lpstr>Search: More Options</vt:lpstr>
      <vt:lpstr>Search: </vt:lpstr>
      <vt:lpstr>Search Results</vt:lpstr>
      <vt:lpstr>Reports</vt:lpstr>
      <vt:lpstr>Report Manager Admin Picks</vt:lpstr>
      <vt:lpstr>Count by General Event Type</vt:lpstr>
      <vt:lpstr>Reports: Change Parameters</vt:lpstr>
      <vt:lpstr>Reports: Updated Parameters</vt:lpstr>
      <vt:lpstr>Favorites</vt:lpstr>
      <vt:lpstr>Search All Reports</vt:lpstr>
      <vt:lpstr>Search Results</vt:lpstr>
      <vt:lpstr>Be Safe Events Website</vt:lpstr>
      <vt:lpstr>Be Safe Events Website</vt:lpstr>
      <vt:lpstr>Manager &amp; Medical Director Review of Be Safe Events</vt:lpstr>
      <vt:lpstr>Be Safe Events Website</vt:lpstr>
      <vt:lpstr>Post-Test</vt:lpstr>
    </vt:vector>
  </TitlesOfParts>
  <Company>UVA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Metrics FY20 - 22</dc:title>
  <dc:creator>Wasson, Glenn S *HS</dc:creator>
  <cp:lastModifiedBy>Glover, Bizz *HS</cp:lastModifiedBy>
  <cp:revision>121</cp:revision>
  <cp:lastPrinted>2023-01-27T14:51:47Z</cp:lastPrinted>
  <dcterms:created xsi:type="dcterms:W3CDTF">2022-07-26T16:06:42Z</dcterms:created>
  <dcterms:modified xsi:type="dcterms:W3CDTF">2023-10-31T13:35:07Z</dcterms:modified>
</cp:coreProperties>
</file>